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32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0FD71D-A429-472D-8A1F-3BEC67E82636}" type="datetimeFigureOut">
              <a:rPr lang="en-US" smtClean="0"/>
              <a:t>11/17/2009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78CB82-B1E4-4050-8559-C17004A0E8D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0FD71D-A429-472D-8A1F-3BEC67E82636}" type="datetimeFigureOut">
              <a:rPr lang="en-US" smtClean="0"/>
              <a:t>11/17/2009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78CB82-B1E4-4050-8559-C17004A0E8D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0FD71D-A429-472D-8A1F-3BEC67E82636}" type="datetimeFigureOut">
              <a:rPr lang="en-US" smtClean="0"/>
              <a:t>11/17/2009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78CB82-B1E4-4050-8559-C17004A0E8D8}"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5FA3DD7-064D-4AA7-9378-CC459FAC1D5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0FD71D-A429-472D-8A1F-3BEC67E82636}" type="datetimeFigureOut">
              <a:rPr lang="en-US" smtClean="0"/>
              <a:t>11/17/2009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78CB82-B1E4-4050-8559-C17004A0E8D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0FD71D-A429-472D-8A1F-3BEC67E82636}" type="datetimeFigureOut">
              <a:rPr lang="en-US" smtClean="0"/>
              <a:t>11/17/2009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78CB82-B1E4-4050-8559-C17004A0E8D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20FD71D-A429-472D-8A1F-3BEC67E82636}" type="datetimeFigureOut">
              <a:rPr lang="en-US" smtClean="0"/>
              <a:t>11/17/2009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78CB82-B1E4-4050-8559-C17004A0E8D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20FD71D-A429-472D-8A1F-3BEC67E82636}" type="datetimeFigureOut">
              <a:rPr lang="en-US" smtClean="0"/>
              <a:t>11/17/2009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78CB82-B1E4-4050-8559-C17004A0E8D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0FD71D-A429-472D-8A1F-3BEC67E82636}" type="datetimeFigureOut">
              <a:rPr lang="en-US" smtClean="0"/>
              <a:t>11/17/2009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78CB82-B1E4-4050-8559-C17004A0E8D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0FD71D-A429-472D-8A1F-3BEC67E82636}" type="datetimeFigureOut">
              <a:rPr lang="en-US" smtClean="0"/>
              <a:t>11/17/2009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78CB82-B1E4-4050-8559-C17004A0E8D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0FD71D-A429-472D-8A1F-3BEC67E82636}" type="datetimeFigureOut">
              <a:rPr lang="en-US" smtClean="0"/>
              <a:t>11/17/2009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78CB82-B1E4-4050-8559-C17004A0E8D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0FD71D-A429-472D-8A1F-3BEC67E82636}" type="datetimeFigureOut">
              <a:rPr lang="en-US" smtClean="0"/>
              <a:t>11/17/2009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78CB82-B1E4-4050-8559-C17004A0E8D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0FD71D-A429-472D-8A1F-3BEC67E82636}" type="datetimeFigureOut">
              <a:rPr lang="en-US" smtClean="0"/>
              <a:t>11/17/2009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78CB82-B1E4-4050-8559-C17004A0E8D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Microsoft_Office_Excel_Chart1.xls"/><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pink bug.jpg"/>
          <p:cNvPicPr>
            <a:picLocks noChangeAspect="1"/>
          </p:cNvPicPr>
          <p:nvPr/>
        </p:nvPicPr>
        <p:blipFill>
          <a:blip r:embed="rId2" cstate="print"/>
          <a:srcRect/>
          <a:stretch>
            <a:fillRect/>
          </a:stretch>
        </p:blipFill>
        <p:spPr bwMode="auto">
          <a:xfrm>
            <a:off x="304800" y="0"/>
            <a:ext cx="990600" cy="1017588"/>
          </a:xfrm>
          <a:prstGeom prst="rect">
            <a:avLst/>
          </a:prstGeom>
          <a:noFill/>
          <a:ln w="9525">
            <a:noFill/>
            <a:miter lim="800000"/>
            <a:headEnd/>
            <a:tailEnd/>
          </a:ln>
        </p:spPr>
      </p:pic>
      <p:sp>
        <p:nvSpPr>
          <p:cNvPr id="5" name="TextBox 4"/>
          <p:cNvSpPr txBox="1">
            <a:spLocks noChangeArrowheads="1"/>
          </p:cNvSpPr>
          <p:nvPr/>
        </p:nvSpPr>
        <p:spPr bwMode="auto">
          <a:xfrm>
            <a:off x="1219200" y="0"/>
            <a:ext cx="7391400" cy="8832850"/>
          </a:xfrm>
          <a:prstGeom prst="rect">
            <a:avLst/>
          </a:prstGeom>
          <a:noFill/>
          <a:ln w="9525">
            <a:noFill/>
            <a:miter lim="800000"/>
            <a:headEnd/>
            <a:tailEnd/>
          </a:ln>
        </p:spPr>
        <p:txBody>
          <a:bodyPr>
            <a:spAutoFit/>
          </a:bodyPr>
          <a:lstStyle/>
          <a:p>
            <a:r>
              <a:rPr lang="en-US" sz="2400"/>
              <a:t>Observation:   Bug has 3 antennae</a:t>
            </a:r>
          </a:p>
          <a:p>
            <a:endParaRPr lang="en-US" sz="2400"/>
          </a:p>
          <a:p>
            <a:r>
              <a:rPr lang="en-US" sz="2400"/>
              <a:t>Inference:        Bug is a mutant!</a:t>
            </a:r>
          </a:p>
          <a:p>
            <a:endParaRPr lang="en-US" sz="2400"/>
          </a:p>
          <a:p>
            <a:r>
              <a:rPr lang="en-US" sz="2400"/>
              <a:t>IV:   Amount of chemical</a:t>
            </a:r>
          </a:p>
          <a:p>
            <a:endParaRPr lang="en-US" sz="2400"/>
          </a:p>
          <a:p>
            <a:r>
              <a:rPr lang="en-US" sz="2400"/>
              <a:t>Levels of IV:   1 dose, 2 doses, 3 doses</a:t>
            </a:r>
          </a:p>
          <a:p>
            <a:endParaRPr lang="en-US" sz="2400"/>
          </a:p>
          <a:p>
            <a:r>
              <a:rPr lang="en-US" sz="2400"/>
              <a:t>DV:   Time to lose extra antennae </a:t>
            </a:r>
          </a:p>
          <a:p>
            <a:endParaRPr lang="en-US" sz="2400"/>
          </a:p>
          <a:p>
            <a:r>
              <a:rPr lang="en-US" sz="2400"/>
              <a:t>Units of Measurement:   days</a:t>
            </a:r>
          </a:p>
          <a:p>
            <a:endParaRPr lang="en-US" sz="2400"/>
          </a:p>
          <a:p>
            <a:r>
              <a:rPr lang="en-US" sz="2400"/>
              <a:t>Constants:   type of chemical</a:t>
            </a:r>
            <a:br>
              <a:rPr lang="en-US" sz="2400"/>
            </a:br>
            <a:r>
              <a:rPr lang="en-US" sz="2400"/>
              <a:t>                    type of bug</a:t>
            </a:r>
          </a:p>
          <a:p>
            <a:endParaRPr lang="en-US" sz="2400"/>
          </a:p>
          <a:p>
            <a:r>
              <a:rPr lang="en-US" sz="2400"/>
              <a:t>Purpose:  The purpose of this experiment is to determine the effect of amount of chemical on time to lose extra antennae.</a:t>
            </a:r>
          </a:p>
          <a:p>
            <a:endParaRPr lang="en-US" sz="2800"/>
          </a:p>
          <a:p>
            <a:endParaRPr lang="en-US" sz="3600"/>
          </a:p>
          <a:p>
            <a:endParaRPr lang="en-US" sz="3600"/>
          </a:p>
          <a:p>
            <a:endParaRPr lang="en-US" sz="3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 calcmode="lin" valueType="num">
                                      <p:cBhvr>
                                        <p:cTn id="14" dur="1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 calcmode="lin" valueType="num">
                                      <p:cBhvr>
                                        <p:cTn id="21" dur="10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22" dur="1000" fill="hold"/>
                                        <p:tgtEl>
                                          <p:spTgt spid="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 calcmode="lin" valueType="num">
                                      <p:cBhvr>
                                        <p:cTn id="28" dur="1000" fill="hold"/>
                                        <p:tgtEl>
                                          <p:spTgt spid="5">
                                            <p:txEl>
                                              <p:pRg st="6" end="6"/>
                                            </p:txEl>
                                          </p:spTgt>
                                        </p:tgtEl>
                                        <p:attrNameLst>
                                          <p:attrName>ppt_x</p:attrName>
                                        </p:attrNameLst>
                                      </p:cBhvr>
                                      <p:tavLst>
                                        <p:tav tm="0">
                                          <p:val>
                                            <p:strVal val="#ppt_x-.2"/>
                                          </p:val>
                                        </p:tav>
                                        <p:tav tm="100000">
                                          <p:val>
                                            <p:strVal val="#ppt_x"/>
                                          </p:val>
                                        </p:tav>
                                      </p:tavLst>
                                    </p:anim>
                                    <p:anim calcmode="lin" valueType="num">
                                      <p:cBhvr>
                                        <p:cTn id="29" dur="1000" fill="hold"/>
                                        <p:tgtEl>
                                          <p:spTgt spid="5">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 calcmode="lin" valueType="num">
                                      <p:cBhvr>
                                        <p:cTn id="35" dur="1000" fill="hold"/>
                                        <p:tgtEl>
                                          <p:spTgt spid="5">
                                            <p:txEl>
                                              <p:pRg st="8" end="8"/>
                                            </p:txEl>
                                          </p:spTgt>
                                        </p:tgtEl>
                                        <p:attrNameLst>
                                          <p:attrName>ppt_x</p:attrName>
                                        </p:attrNameLst>
                                      </p:cBhvr>
                                      <p:tavLst>
                                        <p:tav tm="0">
                                          <p:val>
                                            <p:strVal val="#ppt_x-.2"/>
                                          </p:val>
                                        </p:tav>
                                        <p:tav tm="100000">
                                          <p:val>
                                            <p:strVal val="#ppt_x"/>
                                          </p:val>
                                        </p:tav>
                                      </p:tavLst>
                                    </p:anim>
                                    <p:anim calcmode="lin" valueType="num">
                                      <p:cBhvr>
                                        <p:cTn id="36" dur="1000" fill="hold"/>
                                        <p:tgtEl>
                                          <p:spTgt spid="5">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5">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5">
                                            <p:txEl>
                                              <p:pRg st="10" end="10"/>
                                            </p:txEl>
                                          </p:spTgt>
                                        </p:tgtEl>
                                        <p:attrNameLst>
                                          <p:attrName>style.visibility</p:attrName>
                                        </p:attrNameLst>
                                      </p:cBhvr>
                                      <p:to>
                                        <p:strVal val="visible"/>
                                      </p:to>
                                    </p:set>
                                    <p:anim calcmode="lin" valueType="num">
                                      <p:cBhvr>
                                        <p:cTn id="42" dur="1000" fill="hold"/>
                                        <p:tgtEl>
                                          <p:spTgt spid="5">
                                            <p:txEl>
                                              <p:pRg st="10" end="10"/>
                                            </p:txEl>
                                          </p:spTgt>
                                        </p:tgtEl>
                                        <p:attrNameLst>
                                          <p:attrName>ppt_x</p:attrName>
                                        </p:attrNameLst>
                                      </p:cBhvr>
                                      <p:tavLst>
                                        <p:tav tm="0">
                                          <p:val>
                                            <p:strVal val="#ppt_x-.2"/>
                                          </p:val>
                                        </p:tav>
                                        <p:tav tm="100000">
                                          <p:val>
                                            <p:strVal val="#ppt_x"/>
                                          </p:val>
                                        </p:tav>
                                      </p:tavLst>
                                    </p:anim>
                                    <p:anim calcmode="lin" valueType="num">
                                      <p:cBhvr>
                                        <p:cTn id="43" dur="1000" fill="hold"/>
                                        <p:tgtEl>
                                          <p:spTgt spid="5">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5">
                                            <p:txEl>
                                              <p:pRg st="10" end="1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5">
                                            <p:txEl>
                                              <p:pRg st="12" end="12"/>
                                            </p:txEl>
                                          </p:spTgt>
                                        </p:tgtEl>
                                        <p:attrNameLst>
                                          <p:attrName>style.visibility</p:attrName>
                                        </p:attrNameLst>
                                      </p:cBhvr>
                                      <p:to>
                                        <p:strVal val="visible"/>
                                      </p:to>
                                    </p:set>
                                    <p:anim calcmode="lin" valueType="num">
                                      <p:cBhvr>
                                        <p:cTn id="49" dur="1000" fill="hold"/>
                                        <p:tgtEl>
                                          <p:spTgt spid="5">
                                            <p:txEl>
                                              <p:pRg st="12" end="12"/>
                                            </p:txEl>
                                          </p:spTgt>
                                        </p:tgtEl>
                                        <p:attrNameLst>
                                          <p:attrName>ppt_x</p:attrName>
                                        </p:attrNameLst>
                                      </p:cBhvr>
                                      <p:tavLst>
                                        <p:tav tm="0">
                                          <p:val>
                                            <p:strVal val="#ppt_x-.2"/>
                                          </p:val>
                                        </p:tav>
                                        <p:tav tm="100000">
                                          <p:val>
                                            <p:strVal val="#ppt_x"/>
                                          </p:val>
                                        </p:tav>
                                      </p:tavLst>
                                    </p:anim>
                                    <p:anim calcmode="lin" valueType="num">
                                      <p:cBhvr>
                                        <p:cTn id="50" dur="1000" fill="hold"/>
                                        <p:tgtEl>
                                          <p:spTgt spid="5">
                                            <p:txEl>
                                              <p:pRg st="12" end="12"/>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5">
                                            <p:txEl>
                                              <p:pRg st="12" end="12"/>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5">
                                            <p:txEl>
                                              <p:pRg st="14" end="14"/>
                                            </p:txEl>
                                          </p:spTgt>
                                        </p:tgtEl>
                                        <p:attrNameLst>
                                          <p:attrName>style.visibility</p:attrName>
                                        </p:attrNameLst>
                                      </p:cBhvr>
                                      <p:to>
                                        <p:strVal val="visible"/>
                                      </p:to>
                                    </p:set>
                                    <p:anim calcmode="lin" valueType="num">
                                      <p:cBhvr>
                                        <p:cTn id="56" dur="1000" fill="hold"/>
                                        <p:tgtEl>
                                          <p:spTgt spid="5">
                                            <p:txEl>
                                              <p:pRg st="14" end="14"/>
                                            </p:txEl>
                                          </p:spTgt>
                                        </p:tgtEl>
                                        <p:attrNameLst>
                                          <p:attrName>ppt_x</p:attrName>
                                        </p:attrNameLst>
                                      </p:cBhvr>
                                      <p:tavLst>
                                        <p:tav tm="0">
                                          <p:val>
                                            <p:strVal val="#ppt_x-.2"/>
                                          </p:val>
                                        </p:tav>
                                        <p:tav tm="100000">
                                          <p:val>
                                            <p:strVal val="#ppt_x"/>
                                          </p:val>
                                        </p:tav>
                                      </p:tavLst>
                                    </p:anim>
                                    <p:anim calcmode="lin" valueType="num">
                                      <p:cBhvr>
                                        <p:cTn id="57" dur="1000" fill="hold"/>
                                        <p:tgtEl>
                                          <p:spTgt spid="5">
                                            <p:txEl>
                                              <p:pRg st="14" end="14"/>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5">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pink bug.jpg"/>
          <p:cNvPicPr>
            <a:picLocks noChangeAspect="1"/>
          </p:cNvPicPr>
          <p:nvPr/>
        </p:nvPicPr>
        <p:blipFill>
          <a:blip r:embed="rId2" cstate="print"/>
          <a:srcRect/>
          <a:stretch>
            <a:fillRect/>
          </a:stretch>
        </p:blipFill>
        <p:spPr bwMode="auto">
          <a:xfrm>
            <a:off x="304800" y="0"/>
            <a:ext cx="990600" cy="1017588"/>
          </a:xfrm>
          <a:prstGeom prst="rect">
            <a:avLst/>
          </a:prstGeom>
          <a:noFill/>
          <a:ln w="9525">
            <a:noFill/>
            <a:miter lim="800000"/>
            <a:headEnd/>
            <a:tailEnd/>
          </a:ln>
        </p:spPr>
      </p:pic>
      <p:sp>
        <p:nvSpPr>
          <p:cNvPr id="5" name="TextBox 4"/>
          <p:cNvSpPr txBox="1">
            <a:spLocks noChangeArrowheads="1"/>
          </p:cNvSpPr>
          <p:nvPr/>
        </p:nvSpPr>
        <p:spPr bwMode="auto">
          <a:xfrm>
            <a:off x="1219200" y="304800"/>
            <a:ext cx="7391400" cy="7416800"/>
          </a:xfrm>
          <a:prstGeom prst="rect">
            <a:avLst/>
          </a:prstGeom>
          <a:noFill/>
          <a:ln w="9525">
            <a:noFill/>
            <a:miter lim="800000"/>
            <a:headEnd/>
            <a:tailEnd/>
          </a:ln>
        </p:spPr>
        <p:txBody>
          <a:bodyPr>
            <a:spAutoFit/>
          </a:bodyPr>
          <a:lstStyle/>
          <a:p>
            <a:pPr>
              <a:defRPr/>
            </a:pPr>
            <a:r>
              <a:rPr lang="en-US" sz="2000" dirty="0"/>
              <a:t>Hypothesis:  </a:t>
            </a:r>
            <a:br>
              <a:rPr lang="en-US" sz="2000" dirty="0"/>
            </a:br>
            <a:r>
              <a:rPr lang="en-US" sz="2000" dirty="0"/>
              <a:t>If amount of chemical changes,</a:t>
            </a:r>
          </a:p>
          <a:p>
            <a:pPr>
              <a:defRPr/>
            </a:pPr>
            <a:r>
              <a:rPr lang="en-US" sz="2000" dirty="0"/>
              <a:t>then 3 doses will shorten the time to lose the extra antennae faster than 1 dose or 2 doses </a:t>
            </a:r>
          </a:p>
          <a:p>
            <a:pPr>
              <a:defRPr/>
            </a:pPr>
            <a:r>
              <a:rPr lang="en-US" sz="2000" dirty="0"/>
              <a:t>because 3 doses is 3 times as strong. </a:t>
            </a:r>
          </a:p>
          <a:p>
            <a:pPr>
              <a:defRPr/>
            </a:pPr>
            <a:endParaRPr lang="en-US" sz="2000" dirty="0"/>
          </a:p>
          <a:p>
            <a:pPr>
              <a:defRPr/>
            </a:pPr>
            <a:r>
              <a:rPr lang="en-US" sz="2000" dirty="0"/>
              <a:t>Materials:</a:t>
            </a:r>
          </a:p>
          <a:p>
            <a:pPr>
              <a:defRPr/>
            </a:pPr>
            <a:r>
              <a:rPr lang="en-US" sz="2000" dirty="0"/>
              <a:t>    9 pink bugs</a:t>
            </a:r>
          </a:p>
          <a:p>
            <a:pPr>
              <a:defRPr/>
            </a:pPr>
            <a:r>
              <a:rPr lang="en-US" sz="2000" dirty="0"/>
              <a:t>    18 doses of chemical</a:t>
            </a:r>
          </a:p>
          <a:p>
            <a:pPr>
              <a:defRPr/>
            </a:pPr>
            <a:r>
              <a:rPr lang="en-US" sz="2000" dirty="0"/>
              <a:t>    Cages for bugs</a:t>
            </a:r>
          </a:p>
          <a:p>
            <a:pPr>
              <a:defRPr/>
            </a:pPr>
            <a:endParaRPr lang="en-US" sz="2000" dirty="0"/>
          </a:p>
          <a:p>
            <a:pPr>
              <a:defRPr/>
            </a:pPr>
            <a:r>
              <a:rPr lang="en-US" sz="2000" dirty="0"/>
              <a:t>Procedure:</a:t>
            </a:r>
          </a:p>
          <a:p>
            <a:pPr marL="457200" indent="-457200">
              <a:buFontTx/>
              <a:buAutoNum type="arabicPeriod"/>
              <a:defRPr/>
            </a:pPr>
            <a:r>
              <a:rPr lang="en-US" sz="2000" dirty="0"/>
              <a:t>Give 3 bugs 1 dose of chemical</a:t>
            </a:r>
          </a:p>
          <a:p>
            <a:pPr marL="457200" indent="-457200">
              <a:buFontTx/>
              <a:buAutoNum type="arabicPeriod"/>
              <a:defRPr/>
            </a:pPr>
            <a:r>
              <a:rPr lang="en-US" sz="2000" dirty="0"/>
              <a:t>Give 3 other bugs 2 doses of chemical</a:t>
            </a:r>
          </a:p>
          <a:p>
            <a:pPr marL="457200" indent="-457200">
              <a:buFontTx/>
              <a:buAutoNum type="arabicPeriod"/>
              <a:defRPr/>
            </a:pPr>
            <a:r>
              <a:rPr lang="en-US" sz="2000" dirty="0"/>
              <a:t>Give 3 other bugs 3 doses of chemical</a:t>
            </a:r>
          </a:p>
          <a:p>
            <a:pPr marL="457200" indent="-457200">
              <a:buFontTx/>
              <a:buAutoNum type="arabicPeriod"/>
              <a:defRPr/>
            </a:pPr>
            <a:r>
              <a:rPr lang="en-US" sz="2000" dirty="0"/>
              <a:t>Check bugs daily to see if the lost their extra antennae</a:t>
            </a:r>
            <a:br>
              <a:rPr lang="en-US" sz="2000" dirty="0"/>
            </a:br>
            <a:r>
              <a:rPr lang="en-US" sz="2000" dirty="0"/>
              <a:t>       </a:t>
            </a:r>
          </a:p>
          <a:p>
            <a:pPr>
              <a:defRPr/>
            </a:pPr>
            <a:endParaRPr lang="en-US" sz="2800" dirty="0"/>
          </a:p>
          <a:p>
            <a:pPr>
              <a:defRPr/>
            </a:pPr>
            <a:endParaRPr lang="en-US" sz="3600" dirty="0"/>
          </a:p>
          <a:p>
            <a:pPr>
              <a:defRPr/>
            </a:pPr>
            <a:endParaRPr lang="en-US" sz="3600" dirty="0"/>
          </a:p>
          <a:p>
            <a:pPr>
              <a:defRPr/>
            </a:pP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1000" fill="hold"/>
                                        <p:tgtEl>
                                          <p:spTgt spid="5">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1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 calcmode="lin" valueType="num">
                                      <p:cBhvr>
                                        <p:cTn id="28" dur="10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29" dur="1000" fill="hold"/>
                                        <p:tgtEl>
                                          <p:spTgt spid="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 calcmode="lin" valueType="num">
                                      <p:cBhvr>
                                        <p:cTn id="35" dur="1000" fill="hold"/>
                                        <p:tgtEl>
                                          <p:spTgt spid="5">
                                            <p:txEl>
                                              <p:pRg st="5" end="5"/>
                                            </p:txEl>
                                          </p:spTgt>
                                        </p:tgtEl>
                                        <p:attrNameLst>
                                          <p:attrName>ppt_x</p:attrName>
                                        </p:attrNameLst>
                                      </p:cBhvr>
                                      <p:tavLst>
                                        <p:tav tm="0">
                                          <p:val>
                                            <p:strVal val="#ppt_x-.2"/>
                                          </p:val>
                                        </p:tav>
                                        <p:tav tm="100000">
                                          <p:val>
                                            <p:strVal val="#ppt_x"/>
                                          </p:val>
                                        </p:tav>
                                      </p:tavLst>
                                    </p:anim>
                                    <p:anim calcmode="lin" valueType="num">
                                      <p:cBhvr>
                                        <p:cTn id="36" dur="1000" fill="hold"/>
                                        <p:tgtEl>
                                          <p:spTgt spid="5">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5">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 calcmode="lin" valueType="num">
                                      <p:cBhvr>
                                        <p:cTn id="42" dur="1000" fill="hold"/>
                                        <p:tgtEl>
                                          <p:spTgt spid="5">
                                            <p:txEl>
                                              <p:pRg st="6" end="6"/>
                                            </p:txEl>
                                          </p:spTgt>
                                        </p:tgtEl>
                                        <p:attrNameLst>
                                          <p:attrName>ppt_x</p:attrName>
                                        </p:attrNameLst>
                                      </p:cBhvr>
                                      <p:tavLst>
                                        <p:tav tm="0">
                                          <p:val>
                                            <p:strVal val="#ppt_x-.2"/>
                                          </p:val>
                                        </p:tav>
                                        <p:tav tm="100000">
                                          <p:val>
                                            <p:strVal val="#ppt_x"/>
                                          </p:val>
                                        </p:tav>
                                      </p:tavLst>
                                    </p:anim>
                                    <p:anim calcmode="lin" valueType="num">
                                      <p:cBhvr>
                                        <p:cTn id="43" dur="1000" fill="hold"/>
                                        <p:tgtEl>
                                          <p:spTgt spid="5">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5">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p:cTn id="49" dur="1000" fill="hold"/>
                                        <p:tgtEl>
                                          <p:spTgt spid="5">
                                            <p:txEl>
                                              <p:pRg st="7" end="7"/>
                                            </p:txEl>
                                          </p:spTgt>
                                        </p:tgtEl>
                                        <p:attrNameLst>
                                          <p:attrName>ppt_x</p:attrName>
                                        </p:attrNameLst>
                                      </p:cBhvr>
                                      <p:tavLst>
                                        <p:tav tm="0">
                                          <p:val>
                                            <p:strVal val="#ppt_x-.2"/>
                                          </p:val>
                                        </p:tav>
                                        <p:tav tm="100000">
                                          <p:val>
                                            <p:strVal val="#ppt_x"/>
                                          </p:val>
                                        </p:tav>
                                      </p:tavLst>
                                    </p:anim>
                                    <p:anim calcmode="lin" valueType="num">
                                      <p:cBhvr>
                                        <p:cTn id="50" dur="1000" fill="hold"/>
                                        <p:tgtEl>
                                          <p:spTgt spid="5">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5">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5">
                                            <p:txEl>
                                              <p:pRg st="9" end="9"/>
                                            </p:txEl>
                                          </p:spTgt>
                                        </p:tgtEl>
                                        <p:attrNameLst>
                                          <p:attrName>style.visibility</p:attrName>
                                        </p:attrNameLst>
                                      </p:cBhvr>
                                      <p:to>
                                        <p:strVal val="visible"/>
                                      </p:to>
                                    </p:set>
                                    <p:anim calcmode="lin" valueType="num">
                                      <p:cBhvr>
                                        <p:cTn id="56" dur="1000" fill="hold"/>
                                        <p:tgtEl>
                                          <p:spTgt spid="5">
                                            <p:txEl>
                                              <p:pRg st="9" end="9"/>
                                            </p:txEl>
                                          </p:spTgt>
                                        </p:tgtEl>
                                        <p:attrNameLst>
                                          <p:attrName>ppt_x</p:attrName>
                                        </p:attrNameLst>
                                      </p:cBhvr>
                                      <p:tavLst>
                                        <p:tav tm="0">
                                          <p:val>
                                            <p:strVal val="#ppt_x-.2"/>
                                          </p:val>
                                        </p:tav>
                                        <p:tav tm="100000">
                                          <p:val>
                                            <p:strVal val="#ppt_x"/>
                                          </p:val>
                                        </p:tav>
                                      </p:tavLst>
                                    </p:anim>
                                    <p:anim calcmode="lin" valueType="num">
                                      <p:cBhvr>
                                        <p:cTn id="57" dur="1000" fill="hold"/>
                                        <p:tgtEl>
                                          <p:spTgt spid="5">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5">
                                            <p:txEl>
                                              <p:pRg st="9" end="9"/>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5">
                                            <p:txEl>
                                              <p:pRg st="10" end="10"/>
                                            </p:txEl>
                                          </p:spTgt>
                                        </p:tgtEl>
                                        <p:attrNameLst>
                                          <p:attrName>style.visibility</p:attrName>
                                        </p:attrNameLst>
                                      </p:cBhvr>
                                      <p:to>
                                        <p:strVal val="visible"/>
                                      </p:to>
                                    </p:set>
                                    <p:anim calcmode="lin" valueType="num">
                                      <p:cBhvr>
                                        <p:cTn id="63" dur="1000" fill="hold"/>
                                        <p:tgtEl>
                                          <p:spTgt spid="5">
                                            <p:txEl>
                                              <p:pRg st="10" end="10"/>
                                            </p:txEl>
                                          </p:spTgt>
                                        </p:tgtEl>
                                        <p:attrNameLst>
                                          <p:attrName>ppt_x</p:attrName>
                                        </p:attrNameLst>
                                      </p:cBhvr>
                                      <p:tavLst>
                                        <p:tav tm="0">
                                          <p:val>
                                            <p:strVal val="#ppt_x-.2"/>
                                          </p:val>
                                        </p:tav>
                                        <p:tav tm="100000">
                                          <p:val>
                                            <p:strVal val="#ppt_x"/>
                                          </p:val>
                                        </p:tav>
                                      </p:tavLst>
                                    </p:anim>
                                    <p:anim calcmode="lin" valueType="num">
                                      <p:cBhvr>
                                        <p:cTn id="64" dur="1000" fill="hold"/>
                                        <p:tgtEl>
                                          <p:spTgt spid="5">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
                                            <p:txEl>
                                              <p:pRg st="10" end="1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nodeType="clickEffect">
                                  <p:stCondLst>
                                    <p:cond delay="0"/>
                                  </p:stCondLst>
                                  <p:childTnLst>
                                    <p:set>
                                      <p:cBhvr>
                                        <p:cTn id="69" dur="1" fill="hold">
                                          <p:stCondLst>
                                            <p:cond delay="0"/>
                                          </p:stCondLst>
                                        </p:cTn>
                                        <p:tgtEl>
                                          <p:spTgt spid="5">
                                            <p:txEl>
                                              <p:pRg st="11" end="11"/>
                                            </p:txEl>
                                          </p:spTgt>
                                        </p:tgtEl>
                                        <p:attrNameLst>
                                          <p:attrName>style.visibility</p:attrName>
                                        </p:attrNameLst>
                                      </p:cBhvr>
                                      <p:to>
                                        <p:strVal val="visible"/>
                                      </p:to>
                                    </p:set>
                                    <p:anim calcmode="lin" valueType="num">
                                      <p:cBhvr>
                                        <p:cTn id="70" dur="1000" fill="hold"/>
                                        <p:tgtEl>
                                          <p:spTgt spid="5">
                                            <p:txEl>
                                              <p:pRg st="11" end="11"/>
                                            </p:txEl>
                                          </p:spTgt>
                                        </p:tgtEl>
                                        <p:attrNameLst>
                                          <p:attrName>ppt_x</p:attrName>
                                        </p:attrNameLst>
                                      </p:cBhvr>
                                      <p:tavLst>
                                        <p:tav tm="0">
                                          <p:val>
                                            <p:strVal val="#ppt_x-.2"/>
                                          </p:val>
                                        </p:tav>
                                        <p:tav tm="100000">
                                          <p:val>
                                            <p:strVal val="#ppt_x"/>
                                          </p:val>
                                        </p:tav>
                                      </p:tavLst>
                                    </p:anim>
                                    <p:anim calcmode="lin" valueType="num">
                                      <p:cBhvr>
                                        <p:cTn id="71" dur="1000" fill="hold"/>
                                        <p:tgtEl>
                                          <p:spTgt spid="5">
                                            <p:txEl>
                                              <p:pRg st="11" end="11"/>
                                            </p:txEl>
                                          </p:spTgt>
                                        </p:tgtEl>
                                        <p:attrNameLst>
                                          <p:attrName>ppt_y</p:attrName>
                                        </p:attrNameLst>
                                      </p:cBhvr>
                                      <p:tavLst>
                                        <p:tav tm="0">
                                          <p:val>
                                            <p:strVal val="#ppt_y"/>
                                          </p:val>
                                        </p:tav>
                                        <p:tav tm="100000">
                                          <p:val>
                                            <p:strVal val="#ppt_y"/>
                                          </p:val>
                                        </p:tav>
                                      </p:tavLst>
                                    </p:anim>
                                    <p:animEffect transition="in" filter="wipe(right)" prLst="gradientSize: 0.1">
                                      <p:cBhvr>
                                        <p:cTn id="72" dur="1000"/>
                                        <p:tgtEl>
                                          <p:spTgt spid="5">
                                            <p:txEl>
                                              <p:pRg st="11" end="11"/>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9" presetClass="entr" presetSubtype="0" fill="hold" nodeType="clickEffect">
                                  <p:stCondLst>
                                    <p:cond delay="0"/>
                                  </p:stCondLst>
                                  <p:childTnLst>
                                    <p:set>
                                      <p:cBhvr>
                                        <p:cTn id="76" dur="1" fill="hold">
                                          <p:stCondLst>
                                            <p:cond delay="0"/>
                                          </p:stCondLst>
                                        </p:cTn>
                                        <p:tgtEl>
                                          <p:spTgt spid="5">
                                            <p:txEl>
                                              <p:pRg st="12" end="12"/>
                                            </p:txEl>
                                          </p:spTgt>
                                        </p:tgtEl>
                                        <p:attrNameLst>
                                          <p:attrName>style.visibility</p:attrName>
                                        </p:attrNameLst>
                                      </p:cBhvr>
                                      <p:to>
                                        <p:strVal val="visible"/>
                                      </p:to>
                                    </p:set>
                                    <p:anim calcmode="lin" valueType="num">
                                      <p:cBhvr>
                                        <p:cTn id="77" dur="1000" fill="hold"/>
                                        <p:tgtEl>
                                          <p:spTgt spid="5">
                                            <p:txEl>
                                              <p:pRg st="12" end="12"/>
                                            </p:txEl>
                                          </p:spTgt>
                                        </p:tgtEl>
                                        <p:attrNameLst>
                                          <p:attrName>ppt_x</p:attrName>
                                        </p:attrNameLst>
                                      </p:cBhvr>
                                      <p:tavLst>
                                        <p:tav tm="0">
                                          <p:val>
                                            <p:strVal val="#ppt_x-.2"/>
                                          </p:val>
                                        </p:tav>
                                        <p:tav tm="100000">
                                          <p:val>
                                            <p:strVal val="#ppt_x"/>
                                          </p:val>
                                        </p:tav>
                                      </p:tavLst>
                                    </p:anim>
                                    <p:anim calcmode="lin" valueType="num">
                                      <p:cBhvr>
                                        <p:cTn id="78" dur="1000" fill="hold"/>
                                        <p:tgtEl>
                                          <p:spTgt spid="5">
                                            <p:txEl>
                                              <p:pRg st="12" end="12"/>
                                            </p:txEl>
                                          </p:spTgt>
                                        </p:tgtEl>
                                        <p:attrNameLst>
                                          <p:attrName>ppt_y</p:attrName>
                                        </p:attrNameLst>
                                      </p:cBhvr>
                                      <p:tavLst>
                                        <p:tav tm="0">
                                          <p:val>
                                            <p:strVal val="#ppt_y"/>
                                          </p:val>
                                        </p:tav>
                                        <p:tav tm="100000">
                                          <p:val>
                                            <p:strVal val="#ppt_y"/>
                                          </p:val>
                                        </p:tav>
                                      </p:tavLst>
                                    </p:anim>
                                    <p:animEffect transition="in" filter="wipe(right)" prLst="gradientSize: 0.1">
                                      <p:cBhvr>
                                        <p:cTn id="79" dur="1000"/>
                                        <p:tgtEl>
                                          <p:spTgt spid="5">
                                            <p:txEl>
                                              <p:pRg st="12" end="12"/>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29" presetClass="entr" presetSubtype="0" fill="hold" nodeType="clickEffect">
                                  <p:stCondLst>
                                    <p:cond delay="0"/>
                                  </p:stCondLst>
                                  <p:childTnLst>
                                    <p:set>
                                      <p:cBhvr>
                                        <p:cTn id="83" dur="1" fill="hold">
                                          <p:stCondLst>
                                            <p:cond delay="0"/>
                                          </p:stCondLst>
                                        </p:cTn>
                                        <p:tgtEl>
                                          <p:spTgt spid="5">
                                            <p:txEl>
                                              <p:pRg st="13" end="13"/>
                                            </p:txEl>
                                          </p:spTgt>
                                        </p:tgtEl>
                                        <p:attrNameLst>
                                          <p:attrName>style.visibility</p:attrName>
                                        </p:attrNameLst>
                                      </p:cBhvr>
                                      <p:to>
                                        <p:strVal val="visible"/>
                                      </p:to>
                                    </p:set>
                                    <p:anim calcmode="lin" valueType="num">
                                      <p:cBhvr>
                                        <p:cTn id="84" dur="1000" fill="hold"/>
                                        <p:tgtEl>
                                          <p:spTgt spid="5">
                                            <p:txEl>
                                              <p:pRg st="13" end="13"/>
                                            </p:txEl>
                                          </p:spTgt>
                                        </p:tgtEl>
                                        <p:attrNameLst>
                                          <p:attrName>ppt_x</p:attrName>
                                        </p:attrNameLst>
                                      </p:cBhvr>
                                      <p:tavLst>
                                        <p:tav tm="0">
                                          <p:val>
                                            <p:strVal val="#ppt_x-.2"/>
                                          </p:val>
                                        </p:tav>
                                        <p:tav tm="100000">
                                          <p:val>
                                            <p:strVal val="#ppt_x"/>
                                          </p:val>
                                        </p:tav>
                                      </p:tavLst>
                                    </p:anim>
                                    <p:anim calcmode="lin" valueType="num">
                                      <p:cBhvr>
                                        <p:cTn id="85" dur="1000" fill="hold"/>
                                        <p:tgtEl>
                                          <p:spTgt spid="5">
                                            <p:txEl>
                                              <p:pRg st="13" end="13"/>
                                            </p:txEl>
                                          </p:spTgt>
                                        </p:tgtEl>
                                        <p:attrNameLst>
                                          <p:attrName>ppt_y</p:attrName>
                                        </p:attrNameLst>
                                      </p:cBhvr>
                                      <p:tavLst>
                                        <p:tav tm="0">
                                          <p:val>
                                            <p:strVal val="#ppt_y"/>
                                          </p:val>
                                        </p:tav>
                                        <p:tav tm="100000">
                                          <p:val>
                                            <p:strVal val="#ppt_y"/>
                                          </p:val>
                                        </p:tav>
                                      </p:tavLst>
                                    </p:anim>
                                    <p:animEffect transition="in" filter="wipe(right)" prLst="gradientSize: 0.1">
                                      <p:cBhvr>
                                        <p:cTn id="86" dur="1000"/>
                                        <p:tgtEl>
                                          <p:spTgt spid="5">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5"/>
          <p:cNvSpPr txBox="1">
            <a:spLocks noChangeArrowheads="1"/>
          </p:cNvSpPr>
          <p:nvPr/>
        </p:nvSpPr>
        <p:spPr bwMode="auto">
          <a:xfrm>
            <a:off x="0" y="609600"/>
            <a:ext cx="8915400" cy="779463"/>
          </a:xfrm>
          <a:prstGeom prst="rect">
            <a:avLst/>
          </a:prstGeom>
          <a:noFill/>
          <a:ln w="9525">
            <a:noFill/>
            <a:miter lim="800000"/>
            <a:headEnd/>
            <a:tailEnd/>
          </a:ln>
        </p:spPr>
        <p:txBody>
          <a:bodyPr>
            <a:spAutoFit/>
          </a:bodyPr>
          <a:lstStyle/>
          <a:p>
            <a:pPr>
              <a:spcBef>
                <a:spcPct val="50000"/>
              </a:spcBef>
            </a:pPr>
            <a:r>
              <a:rPr lang="en-US" b="1"/>
              <a:t>    The Effect of </a:t>
            </a:r>
            <a:r>
              <a:rPr lang="en-US" b="1" u="sng"/>
              <a:t>Amount of Chemical </a:t>
            </a:r>
            <a:r>
              <a:rPr lang="en-US" b="1"/>
              <a:t>on </a:t>
            </a:r>
            <a:r>
              <a:rPr lang="en-US" b="1" u="sng"/>
              <a:t>Time to Lose Extra Antennae</a:t>
            </a:r>
          </a:p>
          <a:p>
            <a:pPr>
              <a:spcBef>
                <a:spcPct val="50000"/>
              </a:spcBef>
            </a:pPr>
            <a:r>
              <a:rPr lang="en-US" b="1"/>
              <a:t>                                 (IV)				 (DV)</a:t>
            </a:r>
          </a:p>
        </p:txBody>
      </p:sp>
      <p:graphicFrame>
        <p:nvGraphicFramePr>
          <p:cNvPr id="6198" name="Group 54"/>
          <p:cNvGraphicFramePr>
            <a:graphicFrameLocks noGrp="1"/>
          </p:cNvGraphicFramePr>
          <p:nvPr>
            <p:ph/>
          </p:nvPr>
        </p:nvGraphicFramePr>
        <p:xfrm>
          <a:off x="0" y="1828800"/>
          <a:ext cx="9144003" cy="4321493"/>
        </p:xfrm>
        <a:graphic>
          <a:graphicData uri="http://schemas.openxmlformats.org/drawingml/2006/table">
            <a:tbl>
              <a:tblPr/>
              <a:tblGrid>
                <a:gridCol w="1523697"/>
                <a:gridCol w="1523696"/>
                <a:gridCol w="1525521"/>
                <a:gridCol w="1523086"/>
                <a:gridCol w="1524307"/>
                <a:gridCol w="1523696"/>
              </a:tblGrid>
              <a:tr h="844550">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IV: </a:t>
                      </a:r>
                      <a:r>
                        <a:rPr kumimoji="0" lang="en-US" sz="2400" b="0" i="0" u="none" strike="noStrike" cap="none" normalizeH="0" baseline="0" dirty="0" smtClean="0">
                          <a:ln>
                            <a:noFill/>
                          </a:ln>
                          <a:solidFill>
                            <a:schemeClr val="tx1"/>
                          </a:solidFill>
                          <a:effectLst/>
                          <a:latin typeface="Arial" charset="0"/>
                        </a:rPr>
                        <a:t>Amount of Chemical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DV:  Time to Lose Extra Antennae (days)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Range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Average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4550">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Trial 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Trial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Trial 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r>
              <a:tr h="842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1 dose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3.1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4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2 doses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2.16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4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3 doses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6186" name="Picture 3" descr="pink bug.jpg"/>
          <p:cNvPicPr>
            <a:picLocks noChangeAspect="1"/>
          </p:cNvPicPr>
          <p:nvPr/>
        </p:nvPicPr>
        <p:blipFill>
          <a:blip r:embed="rId2" cstate="print"/>
          <a:srcRect/>
          <a:stretch>
            <a:fillRect/>
          </a:stretch>
        </p:blipFill>
        <p:spPr bwMode="auto">
          <a:xfrm>
            <a:off x="7924800" y="381000"/>
            <a:ext cx="990600" cy="1017588"/>
          </a:xfrm>
          <a:prstGeom prst="rect">
            <a:avLst/>
          </a:prstGeom>
          <a:noFill/>
          <a:ln w="9525">
            <a:noFill/>
            <a:miter lim="800000"/>
            <a:headEnd/>
            <a:tailEnd/>
          </a:ln>
        </p:spPr>
      </p:pic>
      <p:sp>
        <p:nvSpPr>
          <p:cNvPr id="6187" name="TextBox 4"/>
          <p:cNvSpPr txBox="1">
            <a:spLocks noChangeArrowheads="1"/>
          </p:cNvSpPr>
          <p:nvPr/>
        </p:nvSpPr>
        <p:spPr bwMode="auto">
          <a:xfrm>
            <a:off x="304800" y="0"/>
            <a:ext cx="2514600" cy="369888"/>
          </a:xfrm>
          <a:prstGeom prst="rect">
            <a:avLst/>
          </a:prstGeom>
          <a:noFill/>
          <a:ln w="9525">
            <a:noFill/>
            <a:miter lim="800000"/>
            <a:headEnd/>
            <a:tailEnd/>
          </a:ln>
        </p:spPr>
        <p:txBody>
          <a:bodyPr>
            <a:spAutoFit/>
          </a:bodyPr>
          <a:lstStyle/>
          <a:p>
            <a:r>
              <a:rPr lang="en-US"/>
              <a:t>Data Table: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228600" y="228600"/>
            <a:ext cx="8610600" cy="6556375"/>
          </a:xfrm>
          <a:prstGeom prst="rect">
            <a:avLst/>
          </a:prstGeom>
          <a:noFill/>
          <a:ln w="9525">
            <a:noFill/>
            <a:miter lim="800000"/>
            <a:headEnd/>
            <a:tailEnd/>
          </a:ln>
        </p:spPr>
        <p:txBody>
          <a:bodyPr>
            <a:spAutoFit/>
          </a:bodyPr>
          <a:lstStyle/>
          <a:p>
            <a:r>
              <a:rPr lang="en-US" sz="2400"/>
              <a:t>How to determine if range was small or large</a:t>
            </a:r>
          </a:p>
          <a:p>
            <a:endParaRPr lang="en-US" sz="2400"/>
          </a:p>
          <a:p>
            <a:r>
              <a:rPr lang="en-US" sz="2400"/>
              <a:t>1 dose average was 3.1</a:t>
            </a:r>
          </a:p>
          <a:p>
            <a:r>
              <a:rPr lang="en-US" sz="2400"/>
              <a:t>        10% of 3.1 is 0.31</a:t>
            </a:r>
            <a:br>
              <a:rPr lang="en-US" sz="2400"/>
            </a:br>
            <a:r>
              <a:rPr lang="en-US" sz="2400"/>
              <a:t>         range was 0.2</a:t>
            </a:r>
          </a:p>
          <a:p>
            <a:r>
              <a:rPr lang="en-US" sz="2400"/>
              <a:t>         0.2 is smaller than 0.31 so range was small</a:t>
            </a:r>
          </a:p>
          <a:p>
            <a:endParaRPr lang="en-US" sz="2400"/>
          </a:p>
          <a:p>
            <a:r>
              <a:rPr lang="en-US" sz="2400"/>
              <a:t>2 dose average was 2.16</a:t>
            </a:r>
          </a:p>
          <a:p>
            <a:r>
              <a:rPr lang="en-US" sz="2400"/>
              <a:t>        10% of 2.16 is 0.216</a:t>
            </a:r>
            <a:br>
              <a:rPr lang="en-US" sz="2400"/>
            </a:br>
            <a:r>
              <a:rPr lang="en-US" sz="2400"/>
              <a:t>        range was 0.5</a:t>
            </a:r>
            <a:br>
              <a:rPr lang="en-US" sz="2400"/>
            </a:br>
            <a:r>
              <a:rPr lang="en-US" sz="2400"/>
              <a:t>        0.5 is bigger than 0.216 so range was large</a:t>
            </a:r>
          </a:p>
          <a:p>
            <a:endParaRPr lang="en-US" sz="2400"/>
          </a:p>
          <a:p>
            <a:r>
              <a:rPr lang="en-US" sz="2400"/>
              <a:t>3 dose average was 1.0</a:t>
            </a:r>
            <a:br>
              <a:rPr lang="en-US" sz="2400"/>
            </a:br>
            <a:r>
              <a:rPr lang="en-US" sz="2400"/>
              <a:t>        10% of 1.0 is 0.1</a:t>
            </a:r>
            <a:br>
              <a:rPr lang="en-US" sz="2400"/>
            </a:br>
            <a:r>
              <a:rPr lang="en-US" sz="2400"/>
              <a:t>        range was 0</a:t>
            </a:r>
            <a:br>
              <a:rPr lang="en-US" sz="2400"/>
            </a:br>
            <a:r>
              <a:rPr lang="en-US" sz="2400"/>
              <a:t>        0 is smaller than 0.1 so range was small</a:t>
            </a:r>
            <a:endParaRPr lang="en-US"/>
          </a:p>
          <a:p>
            <a:endParaRPr lang="en-US"/>
          </a:p>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Chart 1"/>
          <p:cNvGraphicFramePr>
            <a:graphicFrameLocks/>
          </p:cNvGraphicFramePr>
          <p:nvPr/>
        </p:nvGraphicFramePr>
        <p:xfrm>
          <a:off x="533400" y="381000"/>
          <a:ext cx="8229600" cy="5715000"/>
        </p:xfrm>
        <a:graphic>
          <a:graphicData uri="http://schemas.openxmlformats.org/presentationml/2006/ole">
            <p:oleObj spid="_x0000_s1026" r:id="rId3" imgW="8230313" imgH="5712447" progId="Excel.Chart.8">
              <p:embed/>
            </p:oleObj>
          </a:graphicData>
        </a:graphic>
      </p:graphicFrame>
      <p:pic>
        <p:nvPicPr>
          <p:cNvPr id="8195" name="Picture 2" descr="pink bug.jpg"/>
          <p:cNvPicPr>
            <a:picLocks noChangeAspect="1"/>
          </p:cNvPicPr>
          <p:nvPr/>
        </p:nvPicPr>
        <p:blipFill>
          <a:blip r:embed="rId4" cstate="print"/>
          <a:srcRect/>
          <a:stretch>
            <a:fillRect/>
          </a:stretch>
        </p:blipFill>
        <p:spPr bwMode="auto">
          <a:xfrm>
            <a:off x="457200" y="5562600"/>
            <a:ext cx="990600" cy="1017588"/>
          </a:xfrm>
          <a:prstGeom prst="rect">
            <a:avLst/>
          </a:prstGeom>
          <a:noFill/>
          <a:ln w="9525">
            <a:noFill/>
            <a:miter lim="800000"/>
            <a:headEnd/>
            <a:tailEnd/>
          </a:ln>
        </p:spPr>
      </p:pic>
      <p:sp>
        <p:nvSpPr>
          <p:cNvPr id="8196" name="TextBox 3"/>
          <p:cNvSpPr txBox="1">
            <a:spLocks noChangeArrowheads="1"/>
          </p:cNvSpPr>
          <p:nvPr/>
        </p:nvSpPr>
        <p:spPr bwMode="auto">
          <a:xfrm>
            <a:off x="304800" y="0"/>
            <a:ext cx="2514600" cy="369888"/>
          </a:xfrm>
          <a:prstGeom prst="rect">
            <a:avLst/>
          </a:prstGeom>
          <a:noFill/>
          <a:ln w="9525">
            <a:noFill/>
            <a:miter lim="800000"/>
            <a:headEnd/>
            <a:tailEnd/>
          </a:ln>
        </p:spPr>
        <p:txBody>
          <a:bodyPr>
            <a:spAutoFit/>
          </a:bodyPr>
          <a:lstStyle/>
          <a:p>
            <a:r>
              <a:rPr lang="en-US"/>
              <a:t>Data Graph:</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1"/>
          <p:cNvSpPr txBox="1">
            <a:spLocks noChangeArrowheads="1"/>
          </p:cNvSpPr>
          <p:nvPr/>
        </p:nvSpPr>
        <p:spPr bwMode="auto">
          <a:xfrm>
            <a:off x="152400" y="0"/>
            <a:ext cx="8991600" cy="6216650"/>
          </a:xfrm>
          <a:prstGeom prst="rect">
            <a:avLst/>
          </a:prstGeom>
          <a:noFill/>
          <a:ln w="9525">
            <a:noFill/>
            <a:miter lim="800000"/>
            <a:headEnd/>
            <a:tailEnd/>
          </a:ln>
        </p:spPr>
        <p:txBody>
          <a:bodyPr>
            <a:spAutoFit/>
          </a:bodyPr>
          <a:lstStyle/>
          <a:p>
            <a:r>
              <a:rPr lang="en-US" sz="2000"/>
              <a:t>Conclusion:  </a:t>
            </a:r>
          </a:p>
          <a:p>
            <a:r>
              <a:rPr lang="en-US" sz="2000"/>
              <a:t>1. The purpose of this experiment was to see if changing the amount of </a:t>
            </a:r>
            <a:br>
              <a:rPr lang="en-US" sz="2000"/>
            </a:br>
            <a:r>
              <a:rPr lang="en-US" sz="2000"/>
              <a:t>    chemical would cause the bugs to lose their antennae faster.</a:t>
            </a:r>
          </a:p>
          <a:p>
            <a:endParaRPr lang="en-US" sz="2000"/>
          </a:p>
          <a:p>
            <a:r>
              <a:rPr lang="en-US" sz="2000"/>
              <a:t>2. The average time to lose antennae for 1 dose was 3.1 days with a </a:t>
            </a:r>
            <a:br>
              <a:rPr lang="en-US" sz="2000"/>
            </a:br>
            <a:r>
              <a:rPr lang="en-US" sz="2000"/>
              <a:t>    range of 0.2.</a:t>
            </a:r>
          </a:p>
          <a:p>
            <a:r>
              <a:rPr lang="en-US" sz="2000"/>
              <a:t>    The average time to lose antennae for 2 doses was 2.16 days with a </a:t>
            </a:r>
            <a:br>
              <a:rPr lang="en-US" sz="2000"/>
            </a:br>
            <a:r>
              <a:rPr lang="en-US" sz="2000"/>
              <a:t>     range of 0.5.</a:t>
            </a:r>
          </a:p>
          <a:p>
            <a:r>
              <a:rPr lang="en-US" sz="2000"/>
              <a:t>    The average time to lose antennae for 3 doses was 1.0 days with a </a:t>
            </a:r>
            <a:br>
              <a:rPr lang="en-US" sz="2000"/>
            </a:br>
            <a:r>
              <a:rPr lang="en-US" sz="2000"/>
              <a:t>    range of 0.</a:t>
            </a:r>
          </a:p>
          <a:p>
            <a:endParaRPr lang="en-US" sz="2000"/>
          </a:p>
          <a:p>
            <a:r>
              <a:rPr lang="en-US" sz="2000"/>
              <a:t>3. The range for 2 doses was large.  One possible explanation is that the 3</a:t>
            </a:r>
            <a:r>
              <a:rPr lang="en-US" sz="2000" baseline="30000"/>
              <a:t>rd</a:t>
            </a:r>
            <a:r>
              <a:rPr lang="en-US" sz="2000"/>
              <a:t> </a:t>
            </a:r>
            <a:br>
              <a:rPr lang="en-US" sz="2000"/>
            </a:br>
            <a:r>
              <a:rPr lang="en-US" sz="2000"/>
              <a:t>    bug had a stronger immune systems so it took longer for the chemical to </a:t>
            </a:r>
            <a:br>
              <a:rPr lang="en-US" sz="2000"/>
            </a:br>
            <a:r>
              <a:rPr lang="en-US" sz="2000"/>
              <a:t>     affect it.</a:t>
            </a:r>
            <a:br>
              <a:rPr lang="en-US" sz="2000"/>
            </a:br>
            <a:endParaRPr lang="en-US" sz="2000"/>
          </a:p>
          <a:p>
            <a:r>
              <a:rPr lang="en-US" sz="2000"/>
              <a:t>4.  Bug #3 had a longer time to lose its antennae then the other bugs with 2 </a:t>
            </a:r>
            <a:br>
              <a:rPr lang="en-US" sz="2000"/>
            </a:br>
            <a:r>
              <a:rPr lang="en-US" sz="2000"/>
              <a:t>    doses. This caused the average for 2 doses to be higher than it should </a:t>
            </a:r>
            <a:br>
              <a:rPr lang="en-US" sz="2000"/>
            </a:br>
            <a:r>
              <a:rPr lang="en-US" sz="2000"/>
              <a:t>    have been.</a:t>
            </a:r>
          </a:p>
          <a:p>
            <a:endParaRPr lang="en-US" sz="2000"/>
          </a:p>
          <a:p>
            <a:endParaRPr lang="en-US"/>
          </a:p>
        </p:txBody>
      </p:sp>
      <p:pic>
        <p:nvPicPr>
          <p:cNvPr id="9219" name="Picture 2" descr="pink bug.jpg"/>
          <p:cNvPicPr>
            <a:picLocks noChangeAspect="1"/>
          </p:cNvPicPr>
          <p:nvPr/>
        </p:nvPicPr>
        <p:blipFill>
          <a:blip r:embed="rId2" cstate="print"/>
          <a:srcRect/>
          <a:stretch>
            <a:fillRect/>
          </a:stretch>
        </p:blipFill>
        <p:spPr bwMode="auto">
          <a:xfrm>
            <a:off x="8610600" y="838200"/>
            <a:ext cx="533400" cy="547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36550"/>
            <a:ext cx="8153400" cy="5630863"/>
          </a:xfrm>
          <a:prstGeom prst="rect">
            <a:avLst/>
          </a:prstGeom>
        </p:spPr>
        <p:txBody>
          <a:bodyPr>
            <a:spAutoFit/>
          </a:bodyPr>
          <a:lstStyle/>
          <a:p>
            <a:pPr>
              <a:defRPr/>
            </a:pPr>
            <a:r>
              <a:rPr lang="en-US" sz="2000" dirty="0"/>
              <a:t>7.  According to the data the hypothesis was supported.  The bugs with </a:t>
            </a:r>
            <a:br>
              <a:rPr lang="en-US" sz="2000" dirty="0"/>
            </a:br>
            <a:r>
              <a:rPr lang="en-US" sz="2000" dirty="0"/>
              <a:t>    3 doses took less time, 1 day, to lose their antennae.   This is a </a:t>
            </a:r>
            <a:br>
              <a:rPr lang="en-US" sz="2000" dirty="0"/>
            </a:br>
            <a:r>
              <a:rPr lang="en-US" sz="2000" dirty="0"/>
              <a:t>    shorter time than 2 doses (2.16 days) and 1 dose (3.1 days).</a:t>
            </a:r>
          </a:p>
          <a:p>
            <a:pPr>
              <a:defRPr/>
            </a:pPr>
            <a:endParaRPr lang="en-US" sz="2000" dirty="0"/>
          </a:p>
          <a:p>
            <a:pPr marL="342900" indent="-342900">
              <a:buFontTx/>
              <a:buAutoNum type="arabicPeriod" startAt="8"/>
              <a:defRPr/>
            </a:pPr>
            <a:r>
              <a:rPr lang="en-US" sz="2000" dirty="0"/>
              <a:t>If this experiment were to be done again, the bugs should be checked more often than once or twice a day.   If the antennae fell off early in the morning then you wouldn’t know it until later that day.   </a:t>
            </a:r>
          </a:p>
          <a:p>
            <a:pPr marL="342900" indent="-342900">
              <a:defRPr/>
            </a:pPr>
            <a:endParaRPr lang="en-US" sz="2000" dirty="0"/>
          </a:p>
          <a:p>
            <a:pPr marL="342900" indent="-342900">
              <a:defRPr/>
            </a:pPr>
            <a:r>
              <a:rPr lang="en-US" sz="2000" dirty="0"/>
              <a:t>9.  If the antennae fell off earlier but wasn’t checked until later than the results would be larger then what really happened.</a:t>
            </a:r>
          </a:p>
          <a:p>
            <a:pPr>
              <a:defRPr/>
            </a:pPr>
            <a:endParaRPr lang="en-US" sz="2000" dirty="0"/>
          </a:p>
          <a:p>
            <a:pPr marL="342900" indent="-342900">
              <a:buFontTx/>
              <a:buAutoNum type="arabicPeriod" startAt="10"/>
              <a:defRPr/>
            </a:pPr>
            <a:r>
              <a:rPr lang="en-US" sz="2000" dirty="0"/>
              <a:t>A person who studies bugs, an entomologist, would be interested in the results of this experiment.</a:t>
            </a:r>
            <a:br>
              <a:rPr lang="en-US" sz="2000" dirty="0"/>
            </a:br>
            <a:endParaRPr lang="en-US" sz="2000" dirty="0"/>
          </a:p>
          <a:p>
            <a:pPr marL="342900" indent="-342900">
              <a:buFontTx/>
              <a:buAutoNum type="arabicPeriod" startAt="10"/>
              <a:defRPr/>
            </a:pPr>
            <a:r>
              <a:rPr lang="en-US" sz="2000" dirty="0"/>
              <a:t> An entomologist would be interested in the results because they might find these bugs in the wild and can then look for chemicals in the food or water nearby that might be causing the bugs to have an extra antennae.   </a:t>
            </a:r>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168</Words>
  <Application>Microsoft Office PowerPoint</Application>
  <PresentationFormat>On-screen Show (4:3)</PresentationFormat>
  <Paragraphs>89</Paragraphs>
  <Slides>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Office Theme</vt:lpstr>
      <vt:lpstr>Microsoft Office Excel Chart</vt:lpstr>
      <vt:lpstr>Slide 1</vt:lpstr>
      <vt:lpstr>Slide 2</vt:lpstr>
      <vt:lpstr>Slide 3</vt:lpstr>
      <vt:lpstr>Slide 4</vt:lpstr>
      <vt:lpstr>Slide 5</vt:lpstr>
      <vt:lpstr>Slide 6</vt:lpstr>
      <vt:lpstr>Slide 7</vt:lpstr>
    </vt:vector>
  </TitlesOfParts>
  <Company>LPS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Jean Kavanagh</dc:creator>
  <cp:lastModifiedBy>Jean Kavanagh</cp:lastModifiedBy>
  <cp:revision>1</cp:revision>
  <dcterms:created xsi:type="dcterms:W3CDTF">2009-11-17T20:06:55Z</dcterms:created>
  <dcterms:modified xsi:type="dcterms:W3CDTF">2009-11-17T20:10:08Z</dcterms:modified>
</cp:coreProperties>
</file>